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4" r:id="rId3"/>
    <p:sldId id="258" r:id="rId4"/>
    <p:sldId id="301" r:id="rId5"/>
    <p:sldId id="302" r:id="rId6"/>
    <p:sldId id="289" r:id="rId7"/>
    <p:sldId id="304" r:id="rId8"/>
    <p:sldId id="303" r:id="rId9"/>
    <p:sldId id="319" r:id="rId10"/>
    <p:sldId id="320" r:id="rId11"/>
    <p:sldId id="305" r:id="rId12"/>
    <p:sldId id="306" r:id="rId13"/>
    <p:sldId id="322" r:id="rId14"/>
    <p:sldId id="308" r:id="rId15"/>
    <p:sldId id="309" r:id="rId16"/>
    <p:sldId id="321" r:id="rId17"/>
    <p:sldId id="31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4F77"/>
    <a:srgbClr val="B4EAFF"/>
    <a:srgbClr val="DDDDDD"/>
    <a:srgbClr val="DE0120"/>
    <a:srgbClr val="F4F8FC"/>
    <a:srgbClr val="F1F4F3"/>
    <a:srgbClr val="F5F8FC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335"/>
    <p:restoredTop sz="92281"/>
  </p:normalViewPr>
  <p:slideViewPr>
    <p:cSldViewPr>
      <p:cViewPr>
        <p:scale>
          <a:sx n="95" d="100"/>
          <a:sy n="95" d="100"/>
        </p:scale>
        <p:origin x="144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41F5F-5DDB-9D4D-A553-80F429F29C4D}" type="datetimeFigureOut">
              <a:rPr lang="ru-RU" smtClean="0"/>
              <a:t>18.04.17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BDD06-40C1-734C-ABFF-E4105E30B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83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BDD06-40C1-734C-ABFF-E4105E30B97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03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10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99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29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210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8" indent="0">
              <a:buNone/>
              <a:defRPr sz="1600" b="1"/>
            </a:lvl4pPr>
            <a:lvl5pPr marL="1828757" indent="0">
              <a:buNone/>
              <a:defRPr sz="1600" b="1"/>
            </a:lvl5pPr>
            <a:lvl6pPr marL="2285946" indent="0">
              <a:buNone/>
              <a:defRPr sz="1600" b="1"/>
            </a:lvl6pPr>
            <a:lvl7pPr marL="2743135" indent="0">
              <a:buNone/>
              <a:defRPr sz="1600" b="1"/>
            </a:lvl7pPr>
            <a:lvl8pPr marL="3200324" indent="0">
              <a:buNone/>
              <a:defRPr sz="1600" b="1"/>
            </a:lvl8pPr>
            <a:lvl9pPr marL="365751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8" indent="0">
              <a:buNone/>
              <a:defRPr sz="1600" b="1"/>
            </a:lvl4pPr>
            <a:lvl5pPr marL="1828757" indent="0">
              <a:buNone/>
              <a:defRPr sz="1600" b="1"/>
            </a:lvl5pPr>
            <a:lvl6pPr marL="2285946" indent="0">
              <a:buNone/>
              <a:defRPr sz="1600" b="1"/>
            </a:lvl6pPr>
            <a:lvl7pPr marL="2743135" indent="0">
              <a:buNone/>
              <a:defRPr sz="1600" b="1"/>
            </a:lvl7pPr>
            <a:lvl8pPr marL="3200324" indent="0">
              <a:buNone/>
              <a:defRPr sz="1600" b="1"/>
            </a:lvl8pPr>
            <a:lvl9pPr marL="365751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46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42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219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8" indent="0">
              <a:buNone/>
              <a:defRPr sz="900"/>
            </a:lvl4pPr>
            <a:lvl5pPr marL="1828757" indent="0">
              <a:buNone/>
              <a:defRPr sz="900"/>
            </a:lvl5pPr>
            <a:lvl6pPr marL="2285946" indent="0">
              <a:buNone/>
              <a:defRPr sz="900"/>
            </a:lvl6pPr>
            <a:lvl7pPr marL="2743135" indent="0">
              <a:buNone/>
              <a:defRPr sz="900"/>
            </a:lvl7pPr>
            <a:lvl8pPr marL="3200324" indent="0">
              <a:buNone/>
              <a:defRPr sz="900"/>
            </a:lvl8pPr>
            <a:lvl9pPr marL="365751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993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8" indent="0">
              <a:buNone/>
              <a:defRPr sz="2000"/>
            </a:lvl4pPr>
            <a:lvl5pPr marL="1828757" indent="0">
              <a:buNone/>
              <a:defRPr sz="2000"/>
            </a:lvl5pPr>
            <a:lvl6pPr marL="2285946" indent="0">
              <a:buNone/>
              <a:defRPr sz="2000"/>
            </a:lvl6pPr>
            <a:lvl7pPr marL="2743135" indent="0">
              <a:buNone/>
              <a:defRPr sz="2000"/>
            </a:lvl7pPr>
            <a:lvl8pPr marL="3200324" indent="0">
              <a:buNone/>
              <a:defRPr sz="2000"/>
            </a:lvl8pPr>
            <a:lvl9pPr marL="365751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8" indent="0">
              <a:buNone/>
              <a:defRPr sz="900"/>
            </a:lvl4pPr>
            <a:lvl5pPr marL="1828757" indent="0">
              <a:buNone/>
              <a:defRPr sz="900"/>
            </a:lvl5pPr>
            <a:lvl6pPr marL="2285946" indent="0">
              <a:buNone/>
              <a:defRPr sz="900"/>
            </a:lvl6pPr>
            <a:lvl7pPr marL="2743135" indent="0">
              <a:buNone/>
              <a:defRPr sz="900"/>
            </a:lvl7pPr>
            <a:lvl8pPr marL="3200324" indent="0">
              <a:buNone/>
              <a:defRPr sz="900"/>
            </a:lvl8pPr>
            <a:lvl9pPr marL="365751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4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411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062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1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3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2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1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0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9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9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8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7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5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0.png"/><Relationship Id="rId7" Type="http://schemas.openxmlformats.org/officeDocument/2006/relationships/image" Target="../media/image14.png"/><Relationship Id="rId8" Type="http://schemas.openxmlformats.org/officeDocument/2006/relationships/image" Target="../media/image15.tiff"/><Relationship Id="rId9" Type="http://schemas.openxmlformats.org/officeDocument/2006/relationships/image" Target="../media/image16.tiff"/><Relationship Id="rId10" Type="http://schemas.openxmlformats.org/officeDocument/2006/relationships/image" Target="../media/image17.png"/><Relationship Id="rId11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1.png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43.png"/><Relationship Id="rId5" Type="http://schemas.openxmlformats.org/officeDocument/2006/relationships/image" Target="../media/image44.tiff"/><Relationship Id="rId6" Type="http://schemas.openxmlformats.org/officeDocument/2006/relationships/image" Target="../media/image45.tiff"/><Relationship Id="rId7" Type="http://schemas.openxmlformats.org/officeDocument/2006/relationships/image" Target="../media/image46.tiff"/><Relationship Id="rId8" Type="http://schemas.openxmlformats.org/officeDocument/2006/relationships/image" Target="../media/image47.tiff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48.png"/><Relationship Id="rId5" Type="http://schemas.openxmlformats.org/officeDocument/2006/relationships/image" Target="../media/image49.tiff"/><Relationship Id="rId6" Type="http://schemas.openxmlformats.org/officeDocument/2006/relationships/image" Target="../media/image50.tiff"/><Relationship Id="rId7" Type="http://schemas.openxmlformats.org/officeDocument/2006/relationships/image" Target="../media/image51.tiff"/><Relationship Id="rId8" Type="http://schemas.openxmlformats.org/officeDocument/2006/relationships/image" Target="../media/image52.tiff"/><Relationship Id="rId9" Type="http://schemas.openxmlformats.org/officeDocument/2006/relationships/image" Target="../media/image53.jpeg"/><Relationship Id="rId10" Type="http://schemas.openxmlformats.org/officeDocument/2006/relationships/image" Target="../media/image54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4" Type="http://schemas.openxmlformats.org/officeDocument/2006/relationships/image" Target="../media/image63.JPG"/><Relationship Id="rId5" Type="http://schemas.openxmlformats.org/officeDocument/2006/relationships/image" Target="../media/image64.JPG"/><Relationship Id="rId6" Type="http://schemas.openxmlformats.org/officeDocument/2006/relationships/image" Target="../media/image65.png"/><Relationship Id="rId7" Type="http://schemas.openxmlformats.org/officeDocument/2006/relationships/image" Target="../media/image66.jpg"/><Relationship Id="rId8" Type="http://schemas.openxmlformats.org/officeDocument/2006/relationships/image" Target="../media/image10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7" Type="http://schemas.openxmlformats.org/officeDocument/2006/relationships/image" Target="../media/image78.png"/><Relationship Id="rId8" Type="http://schemas.openxmlformats.org/officeDocument/2006/relationships/image" Target="../media/image79.png"/><Relationship Id="rId9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5182" y="5874815"/>
            <a:ext cx="2708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Экоурок</a:t>
            </a:r>
            <a:r>
              <a:rPr lang="ru-RU" dirty="0" smtClean="0">
                <a:solidFill>
                  <a:schemeClr val="bg1"/>
                </a:solidFill>
              </a:rPr>
              <a:t> для 2</a:t>
            </a:r>
            <a:r>
              <a:rPr lang="en-US" dirty="0" smtClean="0">
                <a:solidFill>
                  <a:schemeClr val="bg1"/>
                </a:solidFill>
              </a:rPr>
              <a:t>—</a:t>
            </a:r>
            <a:r>
              <a:rPr lang="ru-RU" dirty="0" smtClean="0">
                <a:solidFill>
                  <a:schemeClr val="bg1"/>
                </a:solidFill>
              </a:rPr>
              <a:t>4 классов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00" b="67240"/>
          <a:stretch/>
        </p:blipFill>
        <p:spPr>
          <a:xfrm>
            <a:off x="1118735" y="903345"/>
            <a:ext cx="5185076" cy="39661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47" b="40383"/>
          <a:stretch/>
        </p:blipFill>
        <p:spPr>
          <a:xfrm>
            <a:off x="189502" y="4650679"/>
            <a:ext cx="8558962" cy="1224136"/>
          </a:xfrm>
          <a:prstGeom prst="rect">
            <a:avLst/>
          </a:prstGeom>
        </p:spPr>
      </p:pic>
      <p:pic>
        <p:nvPicPr>
          <p:cNvPr id="12" name="Изображение 7" descr="pepsicologo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-27384"/>
            <a:ext cx="192261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Изображение 2" descr="logo_eca.a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-27384"/>
            <a:ext cx="108012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8" y="-355085"/>
            <a:ext cx="2946417" cy="17115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-244143"/>
            <a:ext cx="2303305" cy="158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0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www.clipartbest.com/cliparts/McL/LxG/McLLxGjEi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://www.clipartbest.com/cliparts/McL/LxG/McLLxGjEi.sv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601"/>
            <a:ext cx="9144000" cy="6639967"/>
          </a:xfrm>
          <a:prstGeom prst="rect">
            <a:avLst/>
          </a:prstGeom>
          <a:solidFill>
            <a:srgbClr val="B4EAFF"/>
          </a:solidFill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7423"/>
            <a:ext cx="9144000" cy="66399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25"/>
          <a:stretch/>
        </p:blipFill>
        <p:spPr>
          <a:xfrm>
            <a:off x="0" y="173246"/>
            <a:ext cx="2987824" cy="66399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5"/>
          <a:stretch/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6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444078" y="2659643"/>
            <a:ext cx="8160370" cy="3286011"/>
            <a:chOff x="444078" y="3698707"/>
            <a:chExt cx="8160370" cy="3286011"/>
          </a:xfrm>
        </p:grpSpPr>
        <p:sp>
          <p:nvSpPr>
            <p:cNvPr id="29" name="TextBox 28"/>
            <p:cNvSpPr txBox="1"/>
            <p:nvPr/>
          </p:nvSpPr>
          <p:spPr>
            <a:xfrm>
              <a:off x="444078" y="4383891"/>
              <a:ext cx="333583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</a:rPr>
                <a:t>Многие территории стали засушливыми, </a:t>
              </a:r>
              <a:endParaRPr lang="ru-RU" sz="2400" dirty="0" smtClean="0">
                <a:solidFill>
                  <a:schemeClr val="bg1"/>
                </a:solidFill>
              </a:endParaRPr>
            </a:p>
            <a:p>
              <a:r>
                <a:rPr lang="ru-RU" sz="2400" dirty="0" smtClean="0">
                  <a:solidFill>
                    <a:schemeClr val="bg1"/>
                  </a:solidFill>
                </a:rPr>
                <a:t>и </a:t>
              </a:r>
              <a:r>
                <a:rPr lang="ru-RU" sz="2400" dirty="0">
                  <a:solidFill>
                    <a:schemeClr val="bg1"/>
                  </a:solidFill>
                </a:rPr>
                <a:t>от этого </a:t>
              </a:r>
              <a:r>
                <a:rPr lang="ru-RU" sz="2400" dirty="0" smtClean="0">
                  <a:solidFill>
                    <a:schemeClr val="bg1"/>
                  </a:solidFill>
                </a:rPr>
                <a:t>и животные</a:t>
              </a:r>
              <a:r>
                <a:rPr lang="ru-RU" sz="2400" dirty="0">
                  <a:solidFill>
                    <a:schemeClr val="bg1"/>
                  </a:solidFill>
                </a:rPr>
                <a:t>, и </a:t>
              </a:r>
              <a:r>
                <a:rPr lang="ru-RU" sz="2400" dirty="0" smtClean="0">
                  <a:solidFill>
                    <a:schemeClr val="bg1"/>
                  </a:solidFill>
                </a:rPr>
                <a:t>растения </a:t>
              </a:r>
              <a:r>
                <a:rPr lang="ru-RU" sz="2400" dirty="0" err="1" smtClean="0">
                  <a:solidFill>
                    <a:schemeClr val="bg1"/>
                  </a:solidFill>
                </a:rPr>
                <a:t>испыты-вают</a:t>
              </a:r>
              <a:r>
                <a:rPr lang="ru-RU" sz="2400" dirty="0" smtClean="0">
                  <a:solidFill>
                    <a:schemeClr val="bg1"/>
                  </a:solidFill>
                </a:rPr>
                <a:t> </a:t>
              </a:r>
              <a:r>
                <a:rPr lang="ru-RU" sz="2400" dirty="0">
                  <a:solidFill>
                    <a:schemeClr val="bg1"/>
                  </a:solidFill>
                </a:rPr>
                <a:t>нехватку воды.</a:t>
              </a:r>
            </a:p>
          </p:txBody>
        </p:sp>
        <p:pic>
          <p:nvPicPr>
            <p:cNvPr id="15" name="Picture 10" descr="http://www.greenpeace.org/russia/Global/russia/image/2009/12/4200110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8467" y="3698707"/>
              <a:ext cx="4935981" cy="3286011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467544" y="2704002"/>
            <a:ext cx="8150147" cy="3241652"/>
            <a:chOff x="467544" y="-910263"/>
            <a:chExt cx="8150147" cy="3241652"/>
          </a:xfrm>
        </p:grpSpPr>
        <p:sp>
          <p:nvSpPr>
            <p:cNvPr id="31" name="TextBox 30"/>
            <p:cNvSpPr txBox="1"/>
            <p:nvPr/>
          </p:nvSpPr>
          <p:spPr>
            <a:xfrm>
              <a:off x="467544" y="-270193"/>
              <a:ext cx="30107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>
                  <a:solidFill>
                    <a:schemeClr val="bg1"/>
                  </a:solidFill>
                </a:rPr>
                <a:t>А где-то, наоборот, случаются наводнения, и под воду уходит земля, на которой жили люди и животные. </a:t>
              </a:r>
            </a:p>
          </p:txBody>
        </p:sp>
        <p:pic>
          <p:nvPicPr>
            <p:cNvPr id="16" name="Picture 2" descr="Картинки по запросу наводнение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8467" y="-910263"/>
              <a:ext cx="4949224" cy="324165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7" t="85699"/>
          <a:stretch/>
        </p:blipFill>
        <p:spPr>
          <a:xfrm>
            <a:off x="6084168" y="5877272"/>
            <a:ext cx="3059832" cy="9807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02"/>
          <a:stretch/>
        </p:blipFill>
        <p:spPr>
          <a:xfrm>
            <a:off x="0" y="101601"/>
            <a:ext cx="9144000" cy="2463304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467544" y="2687551"/>
            <a:ext cx="8156487" cy="3277874"/>
            <a:chOff x="467544" y="2687551"/>
            <a:chExt cx="8156487" cy="3277874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07219" y="2687551"/>
              <a:ext cx="4916812" cy="327787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1" name="TextBox 20"/>
            <p:cNvSpPr txBox="1"/>
            <p:nvPr/>
          </p:nvSpPr>
          <p:spPr>
            <a:xfrm>
              <a:off x="467544" y="3356992"/>
              <a:ext cx="295232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</a:rPr>
                <a:t>В лесах </a:t>
              </a:r>
              <a:r>
                <a:rPr lang="ru-RU" sz="2400" dirty="0" smtClean="0">
                  <a:solidFill>
                    <a:schemeClr val="bg1"/>
                  </a:solidFill>
                </a:rPr>
                <a:t>в последние </a:t>
              </a:r>
              <a:r>
                <a:rPr lang="ru-RU" sz="2400" dirty="0">
                  <a:solidFill>
                    <a:schemeClr val="bg1"/>
                  </a:solidFill>
                </a:rPr>
                <a:t>годы стали чаще возникать пожары, </a:t>
              </a:r>
              <a:endParaRPr lang="ru-RU" sz="2400" dirty="0" smtClean="0">
                <a:solidFill>
                  <a:schemeClr val="bg1"/>
                </a:solidFill>
              </a:endParaRPr>
            </a:p>
            <a:p>
              <a:r>
                <a:rPr lang="ru-RU" sz="2400" dirty="0" smtClean="0">
                  <a:solidFill>
                    <a:schemeClr val="bg1"/>
                  </a:solidFill>
                </a:rPr>
                <a:t>в </a:t>
              </a:r>
              <a:r>
                <a:rPr lang="ru-RU" sz="2400" dirty="0">
                  <a:solidFill>
                    <a:schemeClr val="bg1"/>
                  </a:solidFill>
                </a:rPr>
                <a:t>которых гибнет </a:t>
              </a:r>
              <a:r>
                <a:rPr lang="ru-RU" sz="2400" dirty="0" smtClean="0">
                  <a:solidFill>
                    <a:schemeClr val="bg1"/>
                  </a:solidFill>
                </a:rPr>
                <a:t>всё </a:t>
              </a:r>
              <a:r>
                <a:rPr lang="ru-RU" sz="2400" dirty="0">
                  <a:solidFill>
                    <a:schemeClr val="bg1"/>
                  </a:solidFill>
                </a:rPr>
                <a:t>живое.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67544" y="2687551"/>
            <a:ext cx="8136904" cy="3294366"/>
            <a:chOff x="467544" y="2687551"/>
            <a:chExt cx="8136904" cy="3294366"/>
          </a:xfrm>
        </p:grpSpPr>
        <p:sp>
          <p:nvSpPr>
            <p:cNvPr id="26" name="TextBox 25"/>
            <p:cNvSpPr txBox="1"/>
            <p:nvPr/>
          </p:nvSpPr>
          <p:spPr>
            <a:xfrm>
              <a:off x="467544" y="3726324"/>
              <a:ext cx="301076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</a:rPr>
                <a:t>Всё больше </a:t>
              </a:r>
              <a:endParaRPr lang="ru-RU" sz="2400" dirty="0" smtClean="0">
                <a:solidFill>
                  <a:schemeClr val="bg1"/>
                </a:solidFill>
              </a:endParaRPr>
            </a:p>
            <a:p>
              <a:r>
                <a:rPr lang="ru-RU" sz="2400" dirty="0" smtClean="0">
                  <a:solidFill>
                    <a:schemeClr val="bg1"/>
                  </a:solidFill>
                </a:rPr>
                <a:t>деревьев </a:t>
              </a:r>
              <a:r>
                <a:rPr lang="ru-RU" sz="2400" dirty="0">
                  <a:solidFill>
                    <a:schemeClr val="bg1"/>
                  </a:solidFill>
                </a:rPr>
                <a:t>в лесу болеют, усыхают </a:t>
              </a:r>
              <a:endParaRPr lang="ru-RU" sz="2400" dirty="0" smtClean="0">
                <a:solidFill>
                  <a:schemeClr val="bg1"/>
                </a:solidFill>
              </a:endParaRPr>
            </a:p>
            <a:p>
              <a:r>
                <a:rPr lang="ru-RU" sz="2400" dirty="0" smtClean="0">
                  <a:solidFill>
                    <a:schemeClr val="bg1"/>
                  </a:solidFill>
                </a:rPr>
                <a:t>и </a:t>
              </a:r>
              <a:r>
                <a:rPr lang="ru-RU" sz="2400" dirty="0">
                  <a:solidFill>
                    <a:schemeClr val="bg1"/>
                  </a:solidFill>
                </a:rPr>
                <a:t>погибают.</a:t>
              </a: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68467" y="2687551"/>
              <a:ext cx="4935981" cy="3294366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24"/>
          <a:stretch/>
        </p:blipFill>
        <p:spPr>
          <a:xfrm>
            <a:off x="0" y="101601"/>
            <a:ext cx="9144000" cy="2036868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467544" y="2708920"/>
            <a:ext cx="8136904" cy="3275354"/>
            <a:chOff x="467544" y="2708920"/>
            <a:chExt cx="8136904" cy="3275354"/>
          </a:xfrm>
        </p:grpSpPr>
        <p:sp>
          <p:nvSpPr>
            <p:cNvPr id="22" name="TextBox 21"/>
            <p:cNvSpPr txBox="1"/>
            <p:nvPr/>
          </p:nvSpPr>
          <p:spPr>
            <a:xfrm>
              <a:off x="467544" y="3718322"/>
              <a:ext cx="301076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</a:rPr>
                <a:t>Сильные ураганы возникают там, где раньше их никогда не было.</a:t>
              </a: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725"/>
            <a:stretch/>
          </p:blipFill>
          <p:spPr>
            <a:xfrm>
              <a:off x="3691417" y="2708920"/>
              <a:ext cx="4913031" cy="327535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08116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65" y="101600"/>
            <a:ext cx="9144000" cy="66399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/>
          <a:stretch/>
        </p:blipFill>
        <p:spPr>
          <a:xfrm>
            <a:off x="3347864" y="101600"/>
            <a:ext cx="5796136" cy="66399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0" r="61812"/>
          <a:stretch/>
        </p:blipFill>
        <p:spPr>
          <a:xfrm>
            <a:off x="0" y="980728"/>
            <a:ext cx="3491880" cy="57608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996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/>
          <a:stretch/>
        </p:blipFill>
        <p:spPr>
          <a:xfrm>
            <a:off x="3347864" y="101600"/>
            <a:ext cx="5796136" cy="66399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7"/>
          <a:stretch/>
        </p:blipFill>
        <p:spPr>
          <a:xfrm>
            <a:off x="-22365" y="101600"/>
            <a:ext cx="3347864" cy="66399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8"/>
          <a:stretch/>
        </p:blipFill>
        <p:spPr>
          <a:xfrm>
            <a:off x="3491880" y="101600"/>
            <a:ext cx="5652120" cy="66399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5"/>
          <a:stretch/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25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505056" cy="69021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r="46212"/>
          <a:stretch/>
        </p:blipFill>
        <p:spPr>
          <a:xfrm>
            <a:off x="395536" y="-29490"/>
            <a:ext cx="4536504" cy="6902148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5" t="16493" b="14101"/>
          <a:stretch/>
        </p:blipFill>
        <p:spPr>
          <a:xfrm>
            <a:off x="5292080" y="1196753"/>
            <a:ext cx="3851920" cy="4608512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 b="72662"/>
          <a:stretch/>
        </p:blipFill>
        <p:spPr>
          <a:xfrm>
            <a:off x="3347864" y="101601"/>
            <a:ext cx="5796136" cy="18152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3" t="27782"/>
          <a:stretch/>
        </p:blipFill>
        <p:spPr>
          <a:xfrm>
            <a:off x="2195736" y="1946323"/>
            <a:ext cx="6948264" cy="47952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B3EAFF"/>
              </a:clrFrom>
              <a:clrTo>
                <a:srgbClr val="B3EA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99" r="44099" b="18440"/>
          <a:stretch/>
        </p:blipFill>
        <p:spPr>
          <a:xfrm>
            <a:off x="0" y="1628801"/>
            <a:ext cx="5111552" cy="38884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87" b="67240"/>
          <a:stretch/>
        </p:blipFill>
        <p:spPr>
          <a:xfrm>
            <a:off x="0" y="-27384"/>
            <a:ext cx="2771800" cy="21752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5"/>
          <a:stretch/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732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4730" y="-57037"/>
            <a:ext cx="9741266" cy="707367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252536" y="6741567"/>
            <a:ext cx="9649072" cy="431849"/>
          </a:xfrm>
          <a:prstGeom prst="rect">
            <a:avLst/>
          </a:prstGeom>
          <a:solidFill>
            <a:srgbClr val="B4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99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6399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3" t="27338" r="21649" b="19523"/>
          <a:stretch/>
        </p:blipFill>
        <p:spPr>
          <a:xfrm>
            <a:off x="2195736" y="1916831"/>
            <a:ext cx="4968552" cy="352839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5"/>
          <a:stretch/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8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1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40"/>
          <a:stretch/>
        </p:blipFill>
        <p:spPr>
          <a:xfrm>
            <a:off x="0" y="101601"/>
            <a:ext cx="9144000" cy="2175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91"/>
          <a:stretch/>
        </p:blipFill>
        <p:spPr>
          <a:xfrm>
            <a:off x="0" y="2132856"/>
            <a:ext cx="9144000" cy="46087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91"/>
          <a:stretch/>
        </p:blipFill>
        <p:spPr>
          <a:xfrm>
            <a:off x="0" y="2132856"/>
            <a:ext cx="9144000" cy="46087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9" t="34929" r="24799" b="15186"/>
          <a:stretch/>
        </p:blipFill>
        <p:spPr>
          <a:xfrm>
            <a:off x="2915816" y="2420889"/>
            <a:ext cx="3960440" cy="33123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5" t="83600"/>
          <a:stretch/>
        </p:blipFill>
        <p:spPr>
          <a:xfrm>
            <a:off x="5004048" y="5733256"/>
            <a:ext cx="4139952" cy="11247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9" t="34929" r="24799" b="15186"/>
          <a:stretch/>
        </p:blipFill>
        <p:spPr>
          <a:xfrm>
            <a:off x="2915816" y="2432893"/>
            <a:ext cx="3960440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727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99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59"/>
          <a:stretch/>
        </p:blipFill>
        <p:spPr>
          <a:xfrm>
            <a:off x="0" y="101600"/>
            <a:ext cx="9144000" cy="2140779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467544" y="2780928"/>
            <a:ext cx="8138009" cy="3283972"/>
            <a:chOff x="467544" y="2780928"/>
            <a:chExt cx="8138009" cy="3283972"/>
          </a:xfrm>
        </p:grpSpPr>
        <p:sp>
          <p:nvSpPr>
            <p:cNvPr id="21" name="TextBox 20"/>
            <p:cNvSpPr txBox="1"/>
            <p:nvPr/>
          </p:nvSpPr>
          <p:spPr>
            <a:xfrm>
              <a:off x="535900" y="5541680"/>
              <a:ext cx="38920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Человеческое дыхание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40391" y="2781191"/>
              <a:ext cx="3865162" cy="257560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6"/>
            <a:srcRect l="5891"/>
            <a:stretch/>
          </p:blipFill>
          <p:spPr>
            <a:xfrm>
              <a:off x="467544" y="2780928"/>
              <a:ext cx="3892084" cy="258482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9" name="TextBox 28"/>
            <p:cNvSpPr txBox="1"/>
            <p:nvPr/>
          </p:nvSpPr>
          <p:spPr>
            <a:xfrm>
              <a:off x="4740391" y="5541680"/>
              <a:ext cx="3639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</a:rPr>
                <a:t>Г</a:t>
              </a:r>
              <a:r>
                <a:rPr lang="ru-RU" sz="2800" dirty="0" smtClean="0">
                  <a:solidFill>
                    <a:schemeClr val="bg1"/>
                  </a:solidFill>
                </a:rPr>
                <a:t>ниение 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67544" y="2786841"/>
            <a:ext cx="8138009" cy="3287014"/>
            <a:chOff x="467544" y="2780927"/>
            <a:chExt cx="8138009" cy="3287014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7"/>
            <a:srcRect r="5362" b="8665"/>
            <a:stretch/>
          </p:blipFill>
          <p:spPr>
            <a:xfrm>
              <a:off x="467544" y="2780927"/>
              <a:ext cx="3929080" cy="2584823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8"/>
            <a:srcRect b="11151"/>
            <a:stretch/>
          </p:blipFill>
          <p:spPr>
            <a:xfrm>
              <a:off x="4740391" y="2780927"/>
              <a:ext cx="3865162" cy="257560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30" name="TextBox 29"/>
            <p:cNvSpPr txBox="1"/>
            <p:nvPr/>
          </p:nvSpPr>
          <p:spPr>
            <a:xfrm>
              <a:off x="535900" y="5541680"/>
              <a:ext cx="38920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smtClean="0">
                  <a:solidFill>
                    <a:schemeClr val="bg1"/>
                  </a:solidFill>
                </a:rPr>
                <a:t>Извержение </a:t>
              </a:r>
              <a:r>
                <a:rPr lang="ru-RU" sz="2800" dirty="0" smtClean="0">
                  <a:solidFill>
                    <a:schemeClr val="bg1"/>
                  </a:solidFill>
                </a:rPr>
                <a:t>вулкана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740391" y="5544721"/>
              <a:ext cx="3639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Дыхание листьев </a:t>
              </a: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7" t="88435" r="1"/>
          <a:stretch/>
        </p:blipFill>
        <p:spPr>
          <a:xfrm>
            <a:off x="6084168" y="6064900"/>
            <a:ext cx="3059832" cy="79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77"/>
          <a:stretch/>
        </p:blipFill>
        <p:spPr>
          <a:xfrm>
            <a:off x="0" y="101601"/>
            <a:ext cx="9144000" cy="24848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" y="101600"/>
            <a:ext cx="9143725" cy="6639768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-180528" y="2559372"/>
            <a:ext cx="9472955" cy="1907804"/>
            <a:chOff x="-180528" y="2559372"/>
            <a:chExt cx="9472955" cy="1907804"/>
          </a:xfrm>
        </p:grpSpPr>
        <p:sp>
          <p:nvSpPr>
            <p:cNvPr id="21" name="TextBox 20"/>
            <p:cNvSpPr txBox="1"/>
            <p:nvPr/>
          </p:nvSpPr>
          <p:spPr>
            <a:xfrm>
              <a:off x="-180528" y="4084128"/>
              <a:ext cx="378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В</a:t>
              </a:r>
              <a:r>
                <a:rPr lang="ru-RU" dirty="0" smtClean="0">
                  <a:solidFill>
                    <a:schemeClr val="bg1"/>
                  </a:solidFill>
                </a:rPr>
                <a:t>ыработка электричества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74994" y="4093559"/>
              <a:ext cx="1642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Пожары </a:t>
              </a: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5"/>
            <a:srcRect l="8461" t="14563" r="17263" b="11019"/>
            <a:stretch/>
          </p:blipFill>
          <p:spPr>
            <a:xfrm>
              <a:off x="649343" y="2586919"/>
              <a:ext cx="2121186" cy="1416828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6"/>
            <a:srcRect b="16303"/>
            <a:stretch/>
          </p:blipFill>
          <p:spPr>
            <a:xfrm>
              <a:off x="6324422" y="2559372"/>
              <a:ext cx="2155082" cy="144299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/>
            <a:srcRect b="10972"/>
            <a:stretch/>
          </p:blipFill>
          <p:spPr>
            <a:xfrm>
              <a:off x="3472228" y="2586446"/>
              <a:ext cx="2108492" cy="140787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3" name="TextBox 22"/>
            <p:cNvSpPr txBox="1"/>
            <p:nvPr/>
          </p:nvSpPr>
          <p:spPr>
            <a:xfrm>
              <a:off x="5511499" y="4097844"/>
              <a:ext cx="378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50"/>
                </a:spcBef>
              </a:pPr>
              <a:r>
                <a:rPr lang="ru-RU" dirty="0" smtClean="0">
                  <a:solidFill>
                    <a:schemeClr val="bg1"/>
                  </a:solidFill>
                </a:rPr>
                <a:t>Создание вещей на заводах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-180528" y="4717120"/>
            <a:ext cx="9472955" cy="1915828"/>
            <a:chOff x="-180528" y="4717120"/>
            <a:chExt cx="9472955" cy="1915828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8"/>
            <a:srcRect l="9164" t="5383" r="18845" b="-175"/>
            <a:stretch/>
          </p:blipFill>
          <p:spPr>
            <a:xfrm>
              <a:off x="3472229" y="4717120"/>
              <a:ext cx="2108492" cy="149447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39" name="Рисунок 11" descr="Картинки по запросу ездят поезда дымят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8686" y="4717120"/>
              <a:ext cx="2130818" cy="149447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10"/>
            <a:srcRect r="19705"/>
            <a:stretch/>
          </p:blipFill>
          <p:spPr>
            <a:xfrm>
              <a:off x="611560" y="4719440"/>
              <a:ext cx="2158969" cy="151787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33" name="TextBox 32"/>
            <p:cNvSpPr txBox="1"/>
            <p:nvPr/>
          </p:nvSpPr>
          <p:spPr>
            <a:xfrm>
              <a:off x="-180528" y="6249900"/>
              <a:ext cx="378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Машины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674994" y="6259331"/>
              <a:ext cx="1642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Самолеты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511499" y="6263616"/>
              <a:ext cx="378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50"/>
                </a:spcBef>
              </a:pPr>
              <a:r>
                <a:rPr lang="ru-RU" dirty="0" smtClean="0">
                  <a:solidFill>
                    <a:schemeClr val="bg1"/>
                  </a:solidFill>
                </a:rPr>
                <a:t>Поезда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007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09"/>
          <a:stretch/>
        </p:blipFill>
        <p:spPr>
          <a:xfrm>
            <a:off x="0" y="101601"/>
            <a:ext cx="9144000" cy="20312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99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615"/>
            <a:ext cx="9144000" cy="66399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399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8648183" cy="62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9320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409"/>
            <a:ext cx="9144000" cy="66399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6399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5"/>
          <a:stretch/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6519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5007010" y="2302584"/>
            <a:ext cx="3504455" cy="3337847"/>
            <a:chOff x="2374172" y="2566031"/>
            <a:chExt cx="3504455" cy="3337847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88" r="17382"/>
            <a:stretch/>
          </p:blipFill>
          <p:spPr>
            <a:xfrm>
              <a:off x="2499137" y="2566031"/>
              <a:ext cx="2428237" cy="187656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5" name="TextBox 24"/>
            <p:cNvSpPr txBox="1"/>
            <p:nvPr/>
          </p:nvSpPr>
          <p:spPr>
            <a:xfrm>
              <a:off x="2374172" y="4734327"/>
              <a:ext cx="350445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</a:rPr>
                <a:t>На молочном комбинате используется </a:t>
              </a:r>
              <a:r>
                <a:rPr lang="ru-RU" sz="1400" dirty="0" err="1">
                  <a:solidFill>
                    <a:schemeClr val="bg1"/>
                  </a:solidFill>
                </a:rPr>
                <a:t>снегоплавильная</a:t>
              </a:r>
              <a:r>
                <a:rPr lang="ru-RU" sz="1400" dirty="0">
                  <a:solidFill>
                    <a:schemeClr val="bg1"/>
                  </a:solidFill>
                </a:rPr>
                <a:t> установка, работающая за счет тепла, аккумулирующегося от канализационных производственных </a:t>
              </a:r>
              <a:r>
                <a:rPr lang="ru-RU" sz="1400" dirty="0" smtClean="0">
                  <a:solidFill>
                    <a:schemeClr val="bg1"/>
                  </a:solidFill>
                </a:rPr>
                <a:t>стоков</a:t>
              </a:r>
              <a:r>
                <a:rPr lang="en-US" sz="1400" dirty="0" smtClean="0">
                  <a:solidFill>
                    <a:schemeClr val="bg1"/>
                  </a:solidFill>
                </a:rPr>
                <a:t>.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464510" y="2306414"/>
            <a:ext cx="3154499" cy="3536524"/>
            <a:chOff x="942622" y="2584953"/>
            <a:chExt cx="3154499" cy="3536524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2584953"/>
              <a:ext cx="2664296" cy="184340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2" name="TextBox 11"/>
            <p:cNvSpPr txBox="1"/>
            <p:nvPr/>
          </p:nvSpPr>
          <p:spPr>
            <a:xfrm>
              <a:off x="942622" y="4736482"/>
              <a:ext cx="315449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</a:rPr>
                <a:t>На заводе по розливу напитков </a:t>
              </a:r>
              <a:endParaRPr lang="en-US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smtClean="0">
                  <a:solidFill>
                    <a:schemeClr val="bg1"/>
                  </a:solidFill>
                </a:rPr>
                <a:t>в </a:t>
              </a:r>
              <a:r>
                <a:rPr lang="ru-RU" sz="1400" dirty="0">
                  <a:solidFill>
                    <a:schemeClr val="bg1"/>
                  </a:solidFill>
                </a:rPr>
                <a:t>Солнечногорском районе используется холод воды из артезианской скважины - воды </a:t>
              </a:r>
              <a:endParaRPr lang="en-US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smtClean="0">
                  <a:solidFill>
                    <a:schemeClr val="bg1"/>
                  </a:solidFill>
                </a:rPr>
                <a:t>с </a:t>
              </a:r>
              <a:r>
                <a:rPr lang="ru-RU" sz="1400" dirty="0">
                  <a:solidFill>
                    <a:schemeClr val="bg1"/>
                  </a:solidFill>
                </a:rPr>
                <a:t>температурой +11С для охлаждения технологического оборудования.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471902" y="2309500"/>
            <a:ext cx="3010768" cy="3333086"/>
            <a:chOff x="2503892" y="2572947"/>
            <a:chExt cx="3010768" cy="3333086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6975" y="2572947"/>
              <a:ext cx="2457140" cy="185008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2" name="TextBox 21"/>
            <p:cNvSpPr txBox="1"/>
            <p:nvPr/>
          </p:nvSpPr>
          <p:spPr>
            <a:xfrm>
              <a:off x="2503892" y="4736482"/>
              <a:ext cx="301076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</a:rPr>
                <a:t>На Каширском заводе </a:t>
              </a:r>
              <a:r>
                <a:rPr lang="ru-RU" sz="1400" dirty="0" smtClean="0">
                  <a:solidFill>
                    <a:schemeClr val="bg1"/>
                  </a:solidFill>
                </a:rPr>
                <a:t>по </a:t>
              </a:r>
              <a:r>
                <a:rPr lang="ru-RU" sz="1400" dirty="0">
                  <a:solidFill>
                    <a:schemeClr val="bg1"/>
                  </a:solidFill>
                </a:rPr>
                <a:t>производству снеков </a:t>
              </a:r>
              <a:r>
                <a:rPr lang="ru-RU" sz="1400" dirty="0" smtClean="0">
                  <a:solidFill>
                    <a:schemeClr val="bg1"/>
                  </a:solidFill>
                </a:rPr>
                <a:t>используется </a:t>
              </a:r>
              <a:r>
                <a:rPr lang="ru-RU" sz="1400" dirty="0">
                  <a:solidFill>
                    <a:schemeClr val="bg1"/>
                  </a:solidFill>
                </a:rPr>
                <a:t>самое современное оборудование </a:t>
              </a:r>
              <a:endParaRPr lang="en-US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smtClean="0">
                  <a:solidFill>
                    <a:schemeClr val="bg1"/>
                  </a:solidFill>
                </a:rPr>
                <a:t>с </a:t>
              </a:r>
              <a:r>
                <a:rPr lang="ru-RU" sz="1400" dirty="0">
                  <a:solidFill>
                    <a:schemeClr val="bg1"/>
                  </a:solidFill>
                </a:rPr>
                <a:t>минимальным расходом воды </a:t>
              </a:r>
              <a:endParaRPr lang="en-US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smtClean="0">
                  <a:solidFill>
                    <a:schemeClr val="bg1"/>
                  </a:solidFill>
                </a:rPr>
                <a:t>и энергии</a:t>
              </a:r>
              <a:r>
                <a:rPr lang="en-US" sz="1400" dirty="0" smtClean="0">
                  <a:solidFill>
                    <a:schemeClr val="bg1"/>
                  </a:solidFill>
                </a:rPr>
                <a:t>.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8" b="6467"/>
          <a:stretch/>
        </p:blipFill>
        <p:spPr>
          <a:xfrm>
            <a:off x="675644" y="2075880"/>
            <a:ext cx="7928804" cy="3997592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5007010" y="2321506"/>
            <a:ext cx="3010768" cy="3536524"/>
            <a:chOff x="1093254" y="2584953"/>
            <a:chExt cx="3010768" cy="3536524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828" y="2584953"/>
              <a:ext cx="2457872" cy="184340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9" name="TextBox 18"/>
            <p:cNvSpPr txBox="1"/>
            <p:nvPr/>
          </p:nvSpPr>
          <p:spPr>
            <a:xfrm>
              <a:off x="1093254" y="4736482"/>
              <a:ext cx="301076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</a:rPr>
                <a:t>На заводе по розливу </a:t>
              </a:r>
              <a:r>
                <a:rPr lang="ru-RU" sz="1400">
                  <a:solidFill>
                    <a:schemeClr val="bg1"/>
                  </a:solidFill>
                </a:rPr>
                <a:t>напитков </a:t>
              </a:r>
              <a:r>
                <a:rPr lang="ru-RU" sz="1400" smtClean="0">
                  <a:solidFill>
                    <a:schemeClr val="bg1"/>
                  </a:solidFill>
                </a:rPr>
                <a:t>в </a:t>
              </a:r>
              <a:r>
                <a:rPr lang="ru-RU" sz="1400" dirty="0">
                  <a:solidFill>
                    <a:schemeClr val="bg1"/>
                  </a:solidFill>
                </a:rPr>
                <a:t>Домодедовском районе установили светодиодных светильники и датчики присутствия в системы освещения, что позволяет экономить 50% электроэнергии. </a:t>
              </a:r>
            </a:p>
          </p:txBody>
        </p:sp>
      </p:grp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5900974" y="6100857"/>
            <a:ext cx="3243026" cy="784527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-27384"/>
            <a:ext cx="8388424" cy="2103264"/>
            <a:chOff x="0" y="-27384"/>
            <a:chExt cx="8388424" cy="2103264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00" b="68324"/>
            <a:stretch/>
          </p:blipFill>
          <p:spPr>
            <a:xfrm>
              <a:off x="0" y="-27384"/>
              <a:ext cx="2880320" cy="2103264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76" t="-412" r="14388" b="69962"/>
            <a:stretch/>
          </p:blipFill>
          <p:spPr>
            <a:xfrm>
              <a:off x="3419872" y="-27384"/>
              <a:ext cx="4968552" cy="20218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90445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7" y="-29490"/>
            <a:ext cx="9505053" cy="69021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7"/>
          <a:stretch/>
        </p:blipFill>
        <p:spPr>
          <a:xfrm>
            <a:off x="6084168" y="0"/>
            <a:ext cx="3059832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96" b="15186"/>
          <a:stretch/>
        </p:blipFill>
        <p:spPr>
          <a:xfrm>
            <a:off x="0" y="3501009"/>
            <a:ext cx="9144000" cy="22322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3" t="17578" b="43381"/>
          <a:stretch/>
        </p:blipFill>
        <p:spPr>
          <a:xfrm>
            <a:off x="2771800" y="1268759"/>
            <a:ext cx="6372200" cy="259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9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9" t="89899"/>
          <a:stretch/>
        </p:blipFill>
        <p:spPr>
          <a:xfrm>
            <a:off x="7092280" y="6383432"/>
            <a:ext cx="2051719" cy="4745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372" y="0"/>
            <a:ext cx="4779264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64" y="-27384"/>
            <a:ext cx="4780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3033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2691">
            <a:off x="1828659" y="2033654"/>
            <a:ext cx="8141888" cy="5990104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5" t="86749"/>
          <a:stretch/>
        </p:blipFill>
        <p:spPr>
          <a:xfrm>
            <a:off x="5004048" y="5949280"/>
            <a:ext cx="4139952" cy="9087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4364">
            <a:off x="2719302" y="-306899"/>
            <a:ext cx="2078167" cy="220486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0308">
            <a:off x="401355" y="786092"/>
            <a:ext cx="2195033" cy="230693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0481">
            <a:off x="-14218" y="2758700"/>
            <a:ext cx="2209231" cy="244887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1943">
            <a:off x="4791780" y="22484"/>
            <a:ext cx="2118245" cy="2450519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793">
            <a:off x="-713495" y="4766365"/>
            <a:ext cx="2664296" cy="244591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33322">
            <a:off x="7053772" y="622488"/>
            <a:ext cx="1849166" cy="18724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842542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4F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33"/>
            <a:ext cx="9144000" cy="66399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32"/>
            <a:ext cx="9144000" cy="66399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31"/>
            <a:ext cx="9144000" cy="66399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030"/>
            <a:ext cx="9144000" cy="66399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71"/>
          <a:stretch/>
        </p:blipFill>
        <p:spPr>
          <a:xfrm>
            <a:off x="0" y="101601"/>
            <a:ext cx="9144000" cy="2319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5"/>
          <a:stretch/>
        </p:blipFill>
        <p:spPr>
          <a:xfrm>
            <a:off x="5004048" y="0"/>
            <a:ext cx="4139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1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18530</TotalTime>
  <Words>175</Words>
  <Application>Microsoft Macintosh PowerPoint</Application>
  <PresentationFormat>Экран (4:3)</PresentationFormat>
  <Paragraphs>29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Инга</dc:creator>
  <cp:lastModifiedBy>Георгий Шустов</cp:lastModifiedBy>
  <cp:revision>304</cp:revision>
  <dcterms:created xsi:type="dcterms:W3CDTF">2016-07-26T06:17:25Z</dcterms:created>
  <dcterms:modified xsi:type="dcterms:W3CDTF">2017-04-18T15:06:14Z</dcterms:modified>
</cp:coreProperties>
</file>