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4" r:id="rId3"/>
    <p:sldId id="301" r:id="rId4"/>
    <p:sldId id="258" r:id="rId5"/>
    <p:sldId id="302" r:id="rId6"/>
    <p:sldId id="289" r:id="rId7"/>
    <p:sldId id="323" r:id="rId8"/>
    <p:sldId id="322" r:id="rId9"/>
    <p:sldId id="331" r:id="rId10"/>
    <p:sldId id="325" r:id="rId11"/>
    <p:sldId id="306" r:id="rId12"/>
    <p:sldId id="326" r:id="rId13"/>
    <p:sldId id="327" r:id="rId14"/>
    <p:sldId id="328" r:id="rId15"/>
    <p:sldId id="330" r:id="rId16"/>
    <p:sldId id="332" r:id="rId17"/>
    <p:sldId id="33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EAFF"/>
    <a:srgbClr val="0070C0"/>
    <a:srgbClr val="00539A"/>
    <a:srgbClr val="21C3F3"/>
    <a:srgbClr val="054F77"/>
    <a:srgbClr val="DDDDDD"/>
    <a:srgbClr val="DE0120"/>
    <a:srgbClr val="F4F8FC"/>
    <a:srgbClr val="F1F4F3"/>
    <a:srgbClr val="F5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310"/>
    <p:restoredTop sz="92281"/>
  </p:normalViewPr>
  <p:slideViewPr>
    <p:cSldViewPr>
      <p:cViewPr>
        <p:scale>
          <a:sx n="180" d="100"/>
          <a:sy n="180" d="100"/>
        </p:scale>
        <p:origin x="-4552" y="-2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41F5F-5DDB-9D4D-A553-80F429F29C4D}" type="datetimeFigureOut">
              <a:rPr lang="ru-RU" smtClean="0"/>
              <a:t>18.04.17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BDD06-40C1-734C-ABFF-E4105E30B9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83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BDD06-40C1-734C-ABFF-E4105E30B97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800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9BDD06-40C1-734C-ABFF-E4105E30B97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947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10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991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29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21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8" indent="0">
              <a:buNone/>
              <a:defRPr sz="1600" b="1"/>
            </a:lvl4pPr>
            <a:lvl5pPr marL="1828757" indent="0">
              <a:buNone/>
              <a:defRPr sz="1600" b="1"/>
            </a:lvl5pPr>
            <a:lvl6pPr marL="2285946" indent="0">
              <a:buNone/>
              <a:defRPr sz="1600" b="1"/>
            </a:lvl6pPr>
            <a:lvl7pPr marL="2743135" indent="0">
              <a:buNone/>
              <a:defRPr sz="1600" b="1"/>
            </a:lvl7pPr>
            <a:lvl8pPr marL="3200324" indent="0">
              <a:buNone/>
              <a:defRPr sz="1600" b="1"/>
            </a:lvl8pPr>
            <a:lvl9pPr marL="365751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8" indent="0">
              <a:buNone/>
              <a:defRPr sz="1600" b="1"/>
            </a:lvl4pPr>
            <a:lvl5pPr marL="1828757" indent="0">
              <a:buNone/>
              <a:defRPr sz="1600" b="1"/>
            </a:lvl5pPr>
            <a:lvl6pPr marL="2285946" indent="0">
              <a:buNone/>
              <a:defRPr sz="1600" b="1"/>
            </a:lvl6pPr>
            <a:lvl7pPr marL="2743135" indent="0">
              <a:buNone/>
              <a:defRPr sz="1600" b="1"/>
            </a:lvl7pPr>
            <a:lvl8pPr marL="3200324" indent="0">
              <a:buNone/>
              <a:defRPr sz="1600" b="1"/>
            </a:lvl8pPr>
            <a:lvl9pPr marL="365751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464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422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219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8" indent="0">
              <a:buNone/>
              <a:defRPr sz="900"/>
            </a:lvl4pPr>
            <a:lvl5pPr marL="1828757" indent="0">
              <a:buNone/>
              <a:defRPr sz="900"/>
            </a:lvl5pPr>
            <a:lvl6pPr marL="2285946" indent="0">
              <a:buNone/>
              <a:defRPr sz="900"/>
            </a:lvl6pPr>
            <a:lvl7pPr marL="2743135" indent="0">
              <a:buNone/>
              <a:defRPr sz="900"/>
            </a:lvl7pPr>
            <a:lvl8pPr marL="3200324" indent="0">
              <a:buNone/>
              <a:defRPr sz="900"/>
            </a:lvl8pPr>
            <a:lvl9pPr marL="365751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93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8" indent="0">
              <a:buNone/>
              <a:defRPr sz="2000"/>
            </a:lvl4pPr>
            <a:lvl5pPr marL="1828757" indent="0">
              <a:buNone/>
              <a:defRPr sz="2000"/>
            </a:lvl5pPr>
            <a:lvl6pPr marL="2285946" indent="0">
              <a:buNone/>
              <a:defRPr sz="2000"/>
            </a:lvl6pPr>
            <a:lvl7pPr marL="2743135" indent="0">
              <a:buNone/>
              <a:defRPr sz="2000"/>
            </a:lvl7pPr>
            <a:lvl8pPr marL="3200324" indent="0">
              <a:buNone/>
              <a:defRPr sz="2000"/>
            </a:lvl8pPr>
            <a:lvl9pPr marL="365751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8" indent="0">
              <a:buNone/>
              <a:defRPr sz="900"/>
            </a:lvl4pPr>
            <a:lvl5pPr marL="1828757" indent="0">
              <a:buNone/>
              <a:defRPr sz="900"/>
            </a:lvl5pPr>
            <a:lvl6pPr marL="2285946" indent="0">
              <a:buNone/>
              <a:defRPr sz="900"/>
            </a:lvl6pPr>
            <a:lvl7pPr marL="2743135" indent="0">
              <a:buNone/>
              <a:defRPr sz="900"/>
            </a:lvl7pPr>
            <a:lvl8pPr marL="3200324" indent="0">
              <a:buNone/>
              <a:defRPr sz="900"/>
            </a:lvl8pPr>
            <a:lvl9pPr marL="365751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44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411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62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6E3D2-17DE-4E24-852A-F8B99761CD99}" type="datetimeFigureOut">
              <a:rPr lang="ru-RU" smtClean="0"/>
              <a:pPr/>
              <a:t>18.04.17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1855A-BA13-4D5F-8611-3D7C11BCB4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1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1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9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9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7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5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6" Type="http://schemas.openxmlformats.org/officeDocument/2006/relationships/image" Target="../media/image11.jpe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5.png"/><Relationship Id="rId12" Type="http://schemas.openxmlformats.org/officeDocument/2006/relationships/image" Target="../media/image36.png"/><Relationship Id="rId13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4" Type="http://schemas.openxmlformats.org/officeDocument/2006/relationships/image" Target="../media/image40.jp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4" Type="http://schemas.openxmlformats.org/officeDocument/2006/relationships/image" Target="../media/image43.png"/><Relationship Id="rId5" Type="http://schemas.openxmlformats.org/officeDocument/2006/relationships/image" Target="../media/image13.png"/><Relationship Id="rId6" Type="http://schemas.openxmlformats.org/officeDocument/2006/relationships/image" Target="../media/image44.JPG"/><Relationship Id="rId7" Type="http://schemas.openxmlformats.org/officeDocument/2006/relationships/image" Target="../media/image45.jpg"/><Relationship Id="rId8" Type="http://schemas.openxmlformats.org/officeDocument/2006/relationships/image" Target="../media/image46.png"/><Relationship Id="rId9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8.tiff"/><Relationship Id="rId12" Type="http://schemas.openxmlformats.org/officeDocument/2006/relationships/image" Target="../media/image69.tiff"/><Relationship Id="rId13" Type="http://schemas.openxmlformats.org/officeDocument/2006/relationships/image" Target="../media/image70.tiff"/><Relationship Id="rId14" Type="http://schemas.openxmlformats.org/officeDocument/2006/relationships/image" Target="../media/image71.tiff"/><Relationship Id="rId15" Type="http://schemas.openxmlformats.org/officeDocument/2006/relationships/image" Target="../media/image72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13.png"/><Relationship Id="rId6" Type="http://schemas.openxmlformats.org/officeDocument/2006/relationships/image" Target="../media/image63.tiff"/><Relationship Id="rId7" Type="http://schemas.openxmlformats.org/officeDocument/2006/relationships/image" Target="../media/image64.tiff"/><Relationship Id="rId8" Type="http://schemas.openxmlformats.org/officeDocument/2006/relationships/image" Target="../media/image65.tiff"/><Relationship Id="rId9" Type="http://schemas.openxmlformats.org/officeDocument/2006/relationships/image" Target="../media/image66.tiff"/><Relationship Id="rId10" Type="http://schemas.openxmlformats.org/officeDocument/2006/relationships/image" Target="../media/image67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9" b="-1039"/>
          <a:stretch/>
        </p:blipFill>
        <p:spPr>
          <a:xfrm>
            <a:off x="0" y="3140968"/>
            <a:ext cx="9144000" cy="3816424"/>
          </a:xfrm>
          <a:prstGeom prst="rect">
            <a:avLst/>
          </a:prstGeom>
        </p:spPr>
      </p:pic>
      <p:pic>
        <p:nvPicPr>
          <p:cNvPr id="11" name="Изображение 7" descr="pepsico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544" y="44624"/>
            <a:ext cx="226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Изображение 2" descr="logo_eca.a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182" y="44624"/>
            <a:ext cx="1270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3" b="38669"/>
          <a:stretch/>
        </p:blipFill>
        <p:spPr>
          <a:xfrm>
            <a:off x="128200" y="1386361"/>
            <a:ext cx="8908296" cy="168287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267744" y="5157192"/>
            <a:ext cx="4957154" cy="651188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39752" y="5222336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</a:rPr>
              <a:t>Экоурок</a:t>
            </a:r>
            <a:r>
              <a:rPr lang="ru-RU" sz="2400" dirty="0" smtClean="0">
                <a:solidFill>
                  <a:schemeClr val="bg1"/>
                </a:solidFill>
              </a:rPr>
              <a:t> для 7</a:t>
            </a:r>
            <a:r>
              <a:rPr lang="en-US" sz="2400" dirty="0" smtClean="0">
                <a:solidFill>
                  <a:schemeClr val="bg1"/>
                </a:solidFill>
              </a:rPr>
              <a:t>—</a:t>
            </a:r>
            <a:r>
              <a:rPr lang="ru-RU" sz="2400" dirty="0" smtClean="0">
                <a:solidFill>
                  <a:schemeClr val="bg1"/>
                </a:solidFill>
              </a:rPr>
              <a:t>11 классов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-132466"/>
            <a:ext cx="2520280" cy="17342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892" y="-243408"/>
            <a:ext cx="3223974" cy="187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0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0" descr="Картинки по запросу ледяной керн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3"/>
          <a:stretch/>
        </p:blipFill>
        <p:spPr bwMode="auto">
          <a:xfrm>
            <a:off x="7116872" y="1916832"/>
            <a:ext cx="1415568" cy="16667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80"/>
          <a:stretch/>
        </p:blipFill>
        <p:spPr>
          <a:xfrm>
            <a:off x="7116872" y="3922213"/>
            <a:ext cx="1415568" cy="16631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AutoShape 2" descr="http://www.clipartbest.com/cliparts/McL/LxG/McLLxGjEi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://www.clipartbest.com/cliparts/McL/LxG/McLLxGjEi.sv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3" t="2079" r="15758" b="1958"/>
          <a:stretch/>
        </p:blipFill>
        <p:spPr bwMode="auto">
          <a:xfrm>
            <a:off x="3563888" y="1916831"/>
            <a:ext cx="3168352" cy="365943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48" y="1916832"/>
            <a:ext cx="2554011" cy="167207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Picture 8" descr="Картинки по запросу ледяной керн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9"/>
          <a:stretch/>
        </p:blipFill>
        <p:spPr bwMode="auto">
          <a:xfrm>
            <a:off x="663048" y="3922213"/>
            <a:ext cx="2554011" cy="16540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4" b="79400"/>
          <a:stretch/>
        </p:blipFill>
        <p:spPr>
          <a:xfrm>
            <a:off x="0" y="304800"/>
            <a:ext cx="9144000" cy="11079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6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50"/>
          <a:stretch/>
        </p:blipFill>
        <p:spPr>
          <a:xfrm>
            <a:off x="0" y="0"/>
            <a:ext cx="9144000" cy="206084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50"/>
          <a:stretch/>
        </p:blipFill>
        <p:spPr>
          <a:xfrm>
            <a:off x="0" y="2060848"/>
            <a:ext cx="9144000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2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688"/>
            <a:ext cx="9144000" cy="6858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50"/>
          <a:stretch/>
        </p:blipFill>
        <p:spPr>
          <a:xfrm>
            <a:off x="0" y="0"/>
            <a:ext cx="9144000" cy="206084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7" t="37001" r="19288"/>
          <a:stretch/>
        </p:blipFill>
        <p:spPr>
          <a:xfrm>
            <a:off x="2339752" y="2564904"/>
            <a:ext cx="5040560" cy="432048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652120" y="4293096"/>
            <a:ext cx="1296144" cy="1224136"/>
          </a:xfrm>
          <a:prstGeom prst="rect">
            <a:avLst/>
          </a:prstGeom>
          <a:solidFill>
            <a:srgbClr val="B4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64288" y="4941168"/>
            <a:ext cx="216024" cy="792088"/>
          </a:xfrm>
          <a:prstGeom prst="rect">
            <a:avLst/>
          </a:prstGeom>
          <a:solidFill>
            <a:srgbClr val="B4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508668" y="2132856"/>
            <a:ext cx="2702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PPM (</a:t>
            </a:r>
            <a:r>
              <a:rPr lang="ru-RU" dirty="0" smtClean="0"/>
              <a:t>Частей на миллион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16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1258"/>
            <a:ext cx="2720956" cy="8694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2831293" cy="111000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688" y="5394658"/>
            <a:ext cx="3237340" cy="144543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871" y="5880149"/>
            <a:ext cx="2851153" cy="959947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6107865" y="44624"/>
            <a:ext cx="3144655" cy="2983490"/>
            <a:chOff x="6106849" y="44624"/>
            <a:chExt cx="3144655" cy="298349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104"/>
            <a:stretch/>
          </p:blipFill>
          <p:spPr>
            <a:xfrm>
              <a:off x="6106849" y="44624"/>
              <a:ext cx="3144655" cy="608112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71" b="528"/>
            <a:stretch/>
          </p:blipFill>
          <p:spPr>
            <a:xfrm>
              <a:off x="6106849" y="579842"/>
              <a:ext cx="3144655" cy="24482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45732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9" t="4851" r="16926" b="4851"/>
          <a:stretch/>
        </p:blipFill>
        <p:spPr>
          <a:xfrm>
            <a:off x="1475656" y="332656"/>
            <a:ext cx="6120680" cy="61926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894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2" y="3376812"/>
            <a:ext cx="1774381" cy="14923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16" y="1484784"/>
            <a:ext cx="1658580" cy="147740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2" y="5086722"/>
            <a:ext cx="1852828" cy="17986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605" y="78153"/>
            <a:ext cx="772917" cy="9288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153" y="92748"/>
            <a:ext cx="705329" cy="93581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14" y="7275"/>
            <a:ext cx="724393" cy="10276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-27384"/>
            <a:ext cx="670669" cy="106232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531" y="125119"/>
            <a:ext cx="710529" cy="9098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500" y="112659"/>
            <a:ext cx="646408" cy="885561"/>
          </a:xfrm>
          <a:prstGeom prst="rect">
            <a:avLst/>
          </a:prstGeom>
        </p:spPr>
      </p:pic>
      <p:grpSp>
        <p:nvGrpSpPr>
          <p:cNvPr id="48" name="Группа 47"/>
          <p:cNvGrpSpPr/>
          <p:nvPr/>
        </p:nvGrpSpPr>
        <p:grpSpPr>
          <a:xfrm>
            <a:off x="2384979" y="2107557"/>
            <a:ext cx="794160" cy="499338"/>
            <a:chOff x="2384979" y="2107557"/>
            <a:chExt cx="794160" cy="499338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979" y="2139895"/>
              <a:ext cx="386821" cy="446389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011" y="2107557"/>
              <a:ext cx="472128" cy="499338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3519827" y="1059762"/>
            <a:ext cx="762196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kern="1200" dirty="0"/>
              <a:t>Электро-</a:t>
            </a:r>
          </a:p>
          <a:p>
            <a:r>
              <a:rPr lang="ru-RU" sz="1200" kern="1200" dirty="0"/>
              <a:t>энергия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33921" y="1072615"/>
            <a:ext cx="834780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1200" kern="1200" dirty="0"/>
              <a:t>Сельское </a:t>
            </a:r>
            <a:endParaRPr lang="ru-RU" sz="1200" kern="1200" dirty="0" smtClean="0"/>
          </a:p>
          <a:p>
            <a:pPr algn="ctr"/>
            <a:r>
              <a:rPr lang="ru-RU" sz="1200" kern="1200" dirty="0" smtClean="0"/>
              <a:t>хозяйство</a:t>
            </a:r>
            <a:endParaRPr lang="ru-RU" sz="1200" kern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4349508" y="1119306"/>
            <a:ext cx="1237198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kern="1200" dirty="0"/>
              <a:t>Водоснабжение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55249" y="1102232"/>
            <a:ext cx="808426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kern="1200" dirty="0"/>
              <a:t>Здоровье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8997" y="1056065"/>
            <a:ext cx="1079783" cy="64633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ru-RU" sz="1200" kern="1200" dirty="0" smtClean="0"/>
              <a:t>Растения,</a:t>
            </a:r>
          </a:p>
          <a:p>
            <a:pPr algn="ctr"/>
            <a:r>
              <a:rPr lang="ru-RU" sz="1200" kern="1200" dirty="0" smtClean="0"/>
              <a:t>животные</a:t>
            </a:r>
          </a:p>
          <a:p>
            <a:pPr algn="ctr"/>
            <a:r>
              <a:rPr lang="ru-RU" sz="1200" kern="1200" dirty="0" smtClean="0"/>
              <a:t>и экосистемы</a:t>
            </a:r>
            <a:endParaRPr lang="ru-RU" sz="1200" kern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7718780" y="1052736"/>
            <a:ext cx="1156983" cy="2769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non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sz="1200" kern="1200" dirty="0"/>
              <a:t>Потеря земель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52" y="2139895"/>
            <a:ext cx="386821" cy="446389"/>
          </a:xfrm>
          <a:prstGeom prst="rect">
            <a:avLst/>
          </a:prstGeom>
        </p:spPr>
      </p:pic>
      <p:grpSp>
        <p:nvGrpSpPr>
          <p:cNvPr id="51" name="Группа 50"/>
          <p:cNvGrpSpPr/>
          <p:nvPr/>
        </p:nvGrpSpPr>
        <p:grpSpPr>
          <a:xfrm>
            <a:off x="5738176" y="2107557"/>
            <a:ext cx="778040" cy="499338"/>
            <a:chOff x="5652120" y="2107557"/>
            <a:chExt cx="778040" cy="499338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2139895"/>
              <a:ext cx="386821" cy="446389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8032" y="2107557"/>
              <a:ext cx="472128" cy="499338"/>
            </a:xfrm>
            <a:prstGeom prst="rect">
              <a:avLst/>
            </a:prstGeom>
          </p:spPr>
        </p:pic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731" y="2107557"/>
            <a:ext cx="472128" cy="49933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640" y="2107557"/>
            <a:ext cx="472128" cy="499338"/>
          </a:xfrm>
          <a:prstGeom prst="rect">
            <a:avLst/>
          </a:prstGeom>
        </p:spPr>
      </p:pic>
      <p:grpSp>
        <p:nvGrpSpPr>
          <p:cNvPr id="49" name="Группа 48"/>
          <p:cNvGrpSpPr/>
          <p:nvPr/>
        </p:nvGrpSpPr>
        <p:grpSpPr>
          <a:xfrm>
            <a:off x="2409688" y="3789040"/>
            <a:ext cx="794160" cy="499338"/>
            <a:chOff x="2409688" y="3789040"/>
            <a:chExt cx="794160" cy="499338"/>
          </a:xfrm>
        </p:grpSpPr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688" y="3821378"/>
              <a:ext cx="386821" cy="446389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1720" y="3789040"/>
              <a:ext cx="472128" cy="499338"/>
            </a:xfrm>
            <a:prstGeom prst="rect">
              <a:avLst/>
            </a:prstGeom>
          </p:spPr>
        </p:pic>
      </p:grpSp>
      <p:grpSp>
        <p:nvGrpSpPr>
          <p:cNvPr id="50" name="Группа 49"/>
          <p:cNvGrpSpPr/>
          <p:nvPr/>
        </p:nvGrpSpPr>
        <p:grpSpPr>
          <a:xfrm>
            <a:off x="3489808" y="3789040"/>
            <a:ext cx="794160" cy="499338"/>
            <a:chOff x="3489808" y="3789040"/>
            <a:chExt cx="794160" cy="499338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9808" y="3821378"/>
              <a:ext cx="386821" cy="446389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840" y="3789040"/>
              <a:ext cx="472128" cy="499338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738176" y="3756702"/>
            <a:ext cx="778040" cy="499338"/>
            <a:chOff x="5652120" y="3756702"/>
            <a:chExt cx="778040" cy="499338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3789040"/>
              <a:ext cx="386821" cy="446389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8032" y="3756702"/>
              <a:ext cx="472128" cy="499338"/>
            </a:xfrm>
            <a:prstGeom prst="rect">
              <a:avLst/>
            </a:prstGeom>
          </p:spPr>
        </p:pic>
      </p:grpSp>
      <p:pic>
        <p:nvPicPr>
          <p:cNvPr id="35" name="Рисунок 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731" y="3736091"/>
            <a:ext cx="472128" cy="49933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640" y="3717032"/>
            <a:ext cx="472128" cy="499338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704" y="5537843"/>
            <a:ext cx="472128" cy="49933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998" y="5537843"/>
            <a:ext cx="472128" cy="499338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944" y="5537843"/>
            <a:ext cx="472128" cy="49933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072" y="5537843"/>
            <a:ext cx="472128" cy="49933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731" y="5537843"/>
            <a:ext cx="472128" cy="49933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749" y="5517232"/>
            <a:ext cx="386821" cy="44638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88502" y="917565"/>
            <a:ext cx="1632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/>
              <a:t>Северная </a:t>
            </a:r>
            <a:r>
              <a:rPr lang="ru-RU" sz="1200" dirty="0"/>
              <a:t>территория,</a:t>
            </a:r>
          </a:p>
          <a:p>
            <a:pPr algn="ctr"/>
            <a:r>
              <a:rPr lang="ru-RU" sz="1200" dirty="0"/>
              <a:t>район многолетней</a:t>
            </a:r>
          </a:p>
          <a:p>
            <a:pPr algn="ctr"/>
            <a:r>
              <a:rPr lang="ru-RU" sz="1200" dirty="0"/>
              <a:t>мерзлоты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8374" y="3060280"/>
            <a:ext cx="1392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 smtClean="0"/>
              <a:t>Прибрежная </a:t>
            </a:r>
            <a:r>
              <a:rPr lang="ru-RU" sz="1200" dirty="0"/>
              <a:t>зона,</a:t>
            </a:r>
          </a:p>
          <a:p>
            <a:pPr algn="ctr"/>
            <a:r>
              <a:rPr lang="ru-RU" sz="1200" dirty="0"/>
              <a:t>средняя полоса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7628" y="4952201"/>
            <a:ext cx="18340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smtClean="0"/>
              <a:t>Южная </a:t>
            </a:r>
            <a:r>
              <a:rPr lang="ru-RU" sz="1200" dirty="0"/>
              <a:t>горная местность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2384979" y="3140968"/>
            <a:ext cx="61177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384979" y="4869160"/>
            <a:ext cx="61177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3347864" y="1844824"/>
            <a:ext cx="0" cy="4278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4427984" y="1867305"/>
            <a:ext cx="0" cy="4278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508104" y="1844824"/>
            <a:ext cx="0" cy="4278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6660232" y="1844824"/>
            <a:ext cx="0" cy="4278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7734754" y="1844824"/>
            <a:ext cx="0" cy="42781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55608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www.clipartbest.com/cliparts/McL/LxG/McLLxGjEi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http://www.clipartbest.com/cliparts/McL/LxG/McLLxGjEi.sv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150"/>
          <a:stretch/>
        </p:blipFill>
        <p:spPr>
          <a:xfrm>
            <a:off x="0" y="0"/>
            <a:ext cx="9144000" cy="1772816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2132856"/>
            <a:ext cx="6005206" cy="36440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2132857"/>
            <a:ext cx="6051733" cy="36440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/>
        </p:nvGrpSpPr>
        <p:grpSpPr>
          <a:xfrm>
            <a:off x="1471902" y="2309500"/>
            <a:ext cx="3010768" cy="3333086"/>
            <a:chOff x="2503892" y="2572947"/>
            <a:chExt cx="3010768" cy="3333086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6975" y="2572947"/>
              <a:ext cx="2457140" cy="185008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2" name="TextBox 21"/>
            <p:cNvSpPr txBox="1"/>
            <p:nvPr/>
          </p:nvSpPr>
          <p:spPr>
            <a:xfrm>
              <a:off x="2503892" y="4736482"/>
              <a:ext cx="3010768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Каширском заводе </a:t>
              </a:r>
              <a:r>
                <a:rPr lang="ru-RU" sz="1400" dirty="0" smtClean="0">
                  <a:solidFill>
                    <a:schemeClr val="bg1"/>
                  </a:solidFill>
                </a:rPr>
                <a:t>по </a:t>
              </a:r>
              <a:r>
                <a:rPr lang="ru-RU" sz="1400" dirty="0">
                  <a:solidFill>
                    <a:schemeClr val="bg1"/>
                  </a:solidFill>
                </a:rPr>
                <a:t>производству снеков </a:t>
              </a:r>
              <a:r>
                <a:rPr lang="ru-RU" sz="1400" dirty="0" smtClean="0">
                  <a:solidFill>
                    <a:schemeClr val="bg1"/>
                  </a:solidFill>
                </a:rPr>
                <a:t>используется </a:t>
              </a:r>
              <a:r>
                <a:rPr lang="ru-RU" sz="1400" dirty="0">
                  <a:solidFill>
                    <a:schemeClr val="bg1"/>
                  </a:solidFill>
                </a:rPr>
                <a:t>самое современное оборудование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с </a:t>
              </a:r>
              <a:r>
                <a:rPr lang="ru-RU" sz="1400" dirty="0">
                  <a:solidFill>
                    <a:schemeClr val="bg1"/>
                  </a:solidFill>
                </a:rPr>
                <a:t>минимальным расходом воды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и энергии</a:t>
              </a:r>
              <a:r>
                <a:rPr lang="en-US" sz="1400" dirty="0" smtClean="0">
                  <a:solidFill>
                    <a:schemeClr val="bg1"/>
                  </a:solidFill>
                </a:rPr>
                <a:t>.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5007010" y="2302584"/>
            <a:ext cx="3504455" cy="3337847"/>
            <a:chOff x="2374172" y="2566031"/>
            <a:chExt cx="3504455" cy="3337847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88" r="17382"/>
            <a:stretch/>
          </p:blipFill>
          <p:spPr>
            <a:xfrm>
              <a:off x="2499137" y="2566031"/>
              <a:ext cx="2428237" cy="1876560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25" name="TextBox 24"/>
            <p:cNvSpPr txBox="1"/>
            <p:nvPr/>
          </p:nvSpPr>
          <p:spPr>
            <a:xfrm>
              <a:off x="2374172" y="4734327"/>
              <a:ext cx="350445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молочном комбинате используется </a:t>
              </a:r>
              <a:r>
                <a:rPr lang="ru-RU" sz="1400" dirty="0" err="1">
                  <a:solidFill>
                    <a:schemeClr val="bg1"/>
                  </a:solidFill>
                </a:rPr>
                <a:t>снегоплавильная</a:t>
              </a:r>
              <a:r>
                <a:rPr lang="ru-RU" sz="1400" dirty="0">
                  <a:solidFill>
                    <a:schemeClr val="bg1"/>
                  </a:solidFill>
                </a:rPr>
                <a:t> установка, работающая за счет тепла, аккумулирующегося от канализационных производственных </a:t>
              </a:r>
              <a:r>
                <a:rPr lang="ru-RU" sz="1400" dirty="0" smtClean="0">
                  <a:solidFill>
                    <a:schemeClr val="bg1"/>
                  </a:solidFill>
                </a:rPr>
                <a:t>стоков</a:t>
              </a:r>
              <a:r>
                <a:rPr lang="en-US" sz="1400" dirty="0" smtClean="0">
                  <a:solidFill>
                    <a:schemeClr val="bg1"/>
                  </a:solidFill>
                </a:rPr>
                <a:t>.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8" b="6467"/>
          <a:stretch/>
        </p:blipFill>
        <p:spPr>
          <a:xfrm>
            <a:off x="675644" y="2075880"/>
            <a:ext cx="7928804" cy="39975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716398" y="6073472"/>
            <a:ext cx="3243026" cy="784527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1464510" y="2306414"/>
            <a:ext cx="3154499" cy="3536524"/>
            <a:chOff x="942622" y="2584953"/>
            <a:chExt cx="3154499" cy="353652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2584953"/>
              <a:ext cx="2664296" cy="184340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2" name="TextBox 11"/>
            <p:cNvSpPr txBox="1"/>
            <p:nvPr/>
          </p:nvSpPr>
          <p:spPr>
            <a:xfrm>
              <a:off x="942622" y="4736482"/>
              <a:ext cx="315449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заводе по розливу напитков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в </a:t>
              </a:r>
              <a:r>
                <a:rPr lang="ru-RU" sz="1400" dirty="0">
                  <a:solidFill>
                    <a:schemeClr val="bg1"/>
                  </a:solidFill>
                </a:rPr>
                <a:t>Солнечногорском районе используется холод воды из артезианской скважины - воды </a:t>
              </a:r>
              <a:endParaRPr lang="en-US" sz="1400" dirty="0" smtClean="0">
                <a:solidFill>
                  <a:schemeClr val="bg1"/>
                </a:solidFill>
              </a:endParaRPr>
            </a:p>
            <a:p>
              <a:r>
                <a:rPr lang="ru-RU" sz="1400" dirty="0" smtClean="0">
                  <a:solidFill>
                    <a:schemeClr val="bg1"/>
                  </a:solidFill>
                </a:rPr>
                <a:t>с </a:t>
              </a:r>
              <a:r>
                <a:rPr lang="ru-RU" sz="1400" dirty="0">
                  <a:solidFill>
                    <a:schemeClr val="bg1"/>
                  </a:solidFill>
                </a:rPr>
                <a:t>температурой +11С для охлаждения технологического оборудования.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007010" y="2321506"/>
            <a:ext cx="3010768" cy="3536524"/>
            <a:chOff x="1093254" y="2584953"/>
            <a:chExt cx="3010768" cy="3536524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828" y="2584953"/>
              <a:ext cx="2457872" cy="1843404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19" name="TextBox 18"/>
            <p:cNvSpPr txBox="1"/>
            <p:nvPr/>
          </p:nvSpPr>
          <p:spPr>
            <a:xfrm>
              <a:off x="1093254" y="4736482"/>
              <a:ext cx="301076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</a:rPr>
                <a:t>На заводе по розливу </a:t>
              </a:r>
              <a:r>
                <a:rPr lang="ru-RU" sz="1400">
                  <a:solidFill>
                    <a:schemeClr val="bg1"/>
                  </a:solidFill>
                </a:rPr>
                <a:t>напитков </a:t>
              </a:r>
              <a:r>
                <a:rPr lang="ru-RU" sz="1400" smtClean="0">
                  <a:solidFill>
                    <a:schemeClr val="bg1"/>
                  </a:solidFill>
                </a:rPr>
                <a:t>в </a:t>
              </a:r>
              <a:r>
                <a:rPr lang="ru-RU" sz="1400" dirty="0">
                  <a:solidFill>
                    <a:schemeClr val="bg1"/>
                  </a:solidFill>
                </a:rPr>
                <a:t>Домодедовском районе установили светодиодных светильники и датчики присутствия в системы освещения, что позволяет экономить 50% электроэнергии. 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827584" y="-16494"/>
            <a:ext cx="8876390" cy="1904960"/>
            <a:chOff x="827584" y="-16494"/>
            <a:chExt cx="8876390" cy="1904960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511422"/>
              <a:ext cx="2432304" cy="1066800"/>
            </a:xfrm>
            <a:prstGeom prst="rect">
              <a:avLst/>
            </a:prstGeom>
          </p:spPr>
        </p:pic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76" t="-395" b="71706"/>
            <a:stretch/>
          </p:blipFill>
          <p:spPr>
            <a:xfrm>
              <a:off x="3419871" y="-16494"/>
              <a:ext cx="6284103" cy="1904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244223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99"/>
          <a:stretch/>
        </p:blipFill>
        <p:spPr>
          <a:xfrm>
            <a:off x="0" y="0"/>
            <a:ext cx="9144000" cy="11247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544" y="5340528"/>
            <a:ext cx="5328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Углеродный след – совокупность выбросов всех </a:t>
            </a:r>
            <a:r>
              <a:rPr lang="ru-RU" sz="1400" dirty="0" smtClean="0">
                <a:solidFill>
                  <a:schemeClr val="bg1"/>
                </a:solidFill>
              </a:rPr>
              <a:t>парниковых</a:t>
            </a:r>
            <a:endParaRPr lang="en-US" sz="1400" dirty="0" smtClean="0">
              <a:solidFill>
                <a:schemeClr val="bg1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газов</a:t>
            </a:r>
            <a:r>
              <a:rPr lang="ru-RU" sz="1400" dirty="0">
                <a:solidFill>
                  <a:schemeClr val="bg1"/>
                </a:solidFill>
              </a:rPr>
              <a:t>, произведенных человеком, организацией, мероприятием, продуктом, городом, государством прямо или косвенно.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058058"/>
            <a:ext cx="3096344" cy="125126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82"/>
          <a:stretch/>
        </p:blipFill>
        <p:spPr>
          <a:xfrm>
            <a:off x="0" y="171400"/>
            <a:ext cx="9144000" cy="493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0776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7"/>
          <a:stretch/>
        </p:blipFill>
        <p:spPr>
          <a:xfrm>
            <a:off x="0" y="188640"/>
            <a:ext cx="9144000" cy="58925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156"/>
            <a:ext cx="7488832" cy="24372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64904"/>
            <a:ext cx="7488832" cy="16182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4193224"/>
            <a:ext cx="7488830" cy="175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06519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50"/>
          <a:stretch/>
        </p:blipFill>
        <p:spPr>
          <a:xfrm>
            <a:off x="0" y="0"/>
            <a:ext cx="9144000" cy="22048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51"/>
          <a:stretch/>
        </p:blipFill>
        <p:spPr>
          <a:xfrm>
            <a:off x="0" y="1916832"/>
            <a:ext cx="9144000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2857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43" r="46304" b="6031"/>
          <a:stretch/>
        </p:blipFill>
        <p:spPr>
          <a:xfrm>
            <a:off x="1223106" y="652360"/>
            <a:ext cx="6265740" cy="5795810"/>
          </a:xfrm>
          <a:prstGeom prst="rect">
            <a:avLst/>
          </a:prstGeom>
          <a:effectLst>
            <a:outerShdw blurRad="50800" dist="762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50"/>
          <a:stretch/>
        </p:blipFill>
        <p:spPr>
          <a:xfrm>
            <a:off x="0" y="-99392"/>
            <a:ext cx="9144000" cy="15121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6" t="27743" r="-2447" b="2263"/>
          <a:stretch/>
        </p:blipFill>
        <p:spPr>
          <a:xfrm>
            <a:off x="2195736" y="620688"/>
            <a:ext cx="5688632" cy="6125584"/>
          </a:xfrm>
          <a:prstGeom prst="rect">
            <a:avLst/>
          </a:prstGeom>
          <a:effectLst>
            <a:outerShdw blurRad="2159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51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000"/>
          <a:stretch/>
        </p:blipFill>
        <p:spPr>
          <a:xfrm>
            <a:off x="0" y="0"/>
            <a:ext cx="9144000" cy="19888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0" b="47501"/>
          <a:stretch/>
        </p:blipFill>
        <p:spPr>
          <a:xfrm>
            <a:off x="0" y="2276872"/>
            <a:ext cx="9144000" cy="11521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" t="54600" r="65749" b="10752"/>
          <a:stretch/>
        </p:blipFill>
        <p:spPr>
          <a:xfrm>
            <a:off x="28575" y="3573016"/>
            <a:ext cx="3103265" cy="23762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4" t="54600" r="35037" b="10752"/>
          <a:stretch/>
        </p:blipFill>
        <p:spPr>
          <a:xfrm>
            <a:off x="3160415" y="3573016"/>
            <a:ext cx="2779737" cy="23762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89" t="54600" r="2437" b="7602"/>
          <a:stretch/>
        </p:blipFill>
        <p:spPr>
          <a:xfrm>
            <a:off x="5968726" y="3573016"/>
            <a:ext cx="2923753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2586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746" y="-328132"/>
            <a:ext cx="5328492" cy="72855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714" y="-55964"/>
            <a:ext cx="5326556" cy="7008627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16" y="2364504"/>
            <a:ext cx="1118524" cy="1052352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2240" y="189776"/>
            <a:ext cx="1216495" cy="1150992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9327" y="1411257"/>
            <a:ext cx="1218660" cy="1169159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0869" y="2650906"/>
            <a:ext cx="1216495" cy="1153209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6574" y="3874605"/>
            <a:ext cx="1210790" cy="114120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4884" y="5086299"/>
            <a:ext cx="1202480" cy="1151013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5617" y="5649485"/>
            <a:ext cx="1128632" cy="1076239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5617" y="4559762"/>
            <a:ext cx="1132080" cy="1052143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5616" y="3454438"/>
            <a:ext cx="1128632" cy="1067742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5616" y="188640"/>
            <a:ext cx="1110804" cy="1050876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5617" y="1277098"/>
            <a:ext cx="1118524" cy="10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6817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27584" y="4725144"/>
            <a:ext cx="8017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539A"/>
                </a:solidFill>
              </a:rPr>
              <a:t>Составь план по снижению потребления </a:t>
            </a:r>
            <a:endParaRPr lang="ru-RU" sz="2800" dirty="0" smtClean="0">
              <a:solidFill>
                <a:srgbClr val="00539A"/>
              </a:solidFill>
            </a:endParaRPr>
          </a:p>
          <a:p>
            <a:pPr algn="ctr"/>
            <a:r>
              <a:rPr lang="ru-RU" sz="2800" dirty="0" smtClean="0">
                <a:solidFill>
                  <a:srgbClr val="00539A"/>
                </a:solidFill>
              </a:rPr>
              <a:t>электричества </a:t>
            </a:r>
            <a:r>
              <a:rPr lang="ru-RU" sz="2800" dirty="0">
                <a:solidFill>
                  <a:srgbClr val="00539A"/>
                </a:solidFill>
              </a:rPr>
              <a:t>и </a:t>
            </a:r>
            <a:r>
              <a:rPr lang="ru-RU" sz="2800" dirty="0" smtClean="0">
                <a:solidFill>
                  <a:srgbClr val="00539A"/>
                </a:solidFill>
              </a:rPr>
              <a:t>ресурсов.</a:t>
            </a:r>
            <a:endParaRPr lang="ru-RU" sz="2800" dirty="0">
              <a:solidFill>
                <a:srgbClr val="00539A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7584" y="4729979"/>
            <a:ext cx="8017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539A"/>
                </a:solidFill>
              </a:rPr>
              <a:t>Внедри план и оцени, на сколько снизился </a:t>
            </a:r>
            <a:endParaRPr lang="ru-RU" sz="2800" dirty="0" smtClean="0">
              <a:solidFill>
                <a:srgbClr val="00539A"/>
              </a:solidFill>
            </a:endParaRPr>
          </a:p>
          <a:p>
            <a:pPr algn="ctr"/>
            <a:r>
              <a:rPr lang="ru-RU" sz="2800" dirty="0" smtClean="0">
                <a:solidFill>
                  <a:srgbClr val="00539A"/>
                </a:solidFill>
              </a:rPr>
              <a:t>твой </a:t>
            </a:r>
            <a:r>
              <a:rPr lang="ru-RU" sz="2800" dirty="0">
                <a:solidFill>
                  <a:srgbClr val="00539A"/>
                </a:solidFill>
              </a:rPr>
              <a:t>углеродный след.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84" y="4734814"/>
            <a:ext cx="8017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539A"/>
                </a:solidFill>
              </a:rPr>
              <a:t>Опиши свой опыт и отправь </a:t>
            </a:r>
            <a:endParaRPr lang="ru-RU" sz="2800" dirty="0" smtClean="0">
              <a:solidFill>
                <a:srgbClr val="00539A"/>
              </a:solidFill>
            </a:endParaRPr>
          </a:p>
          <a:p>
            <a:pPr algn="ctr"/>
            <a:r>
              <a:rPr lang="ru-RU" sz="2800" dirty="0" smtClean="0">
                <a:solidFill>
                  <a:srgbClr val="00539A"/>
                </a:solidFill>
              </a:rPr>
              <a:t>описание </a:t>
            </a:r>
            <a:r>
              <a:rPr lang="ru-RU" sz="2800" dirty="0">
                <a:solidFill>
                  <a:srgbClr val="00539A"/>
                </a:solidFill>
              </a:rPr>
              <a:t>на конкурс.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33" t="88560" r="1"/>
          <a:stretch/>
        </p:blipFill>
        <p:spPr>
          <a:xfrm>
            <a:off x="5838535" y="6073473"/>
            <a:ext cx="3243026" cy="7845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50"/>
          <a:stretch/>
        </p:blipFill>
        <p:spPr>
          <a:xfrm>
            <a:off x="0" y="0"/>
            <a:ext cx="9144000" cy="20608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19" r="53538" b="34133"/>
          <a:stretch/>
        </p:blipFill>
        <p:spPr>
          <a:xfrm>
            <a:off x="-324544" y="2420888"/>
            <a:ext cx="5538852" cy="21679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25" t="41619" r="11801" b="34133"/>
          <a:stretch/>
        </p:blipFill>
        <p:spPr>
          <a:xfrm>
            <a:off x="4439748" y="2425723"/>
            <a:ext cx="3942912" cy="216799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27584" y="4725144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00539A"/>
                </a:solidFill>
              </a:rPr>
              <a:t>Выясни, на что </a:t>
            </a:r>
            <a:r>
              <a:rPr lang="ru-RU" sz="2800" dirty="0" smtClean="0">
                <a:solidFill>
                  <a:srgbClr val="00539A"/>
                </a:solidFill>
              </a:rPr>
              <a:t>тратится </a:t>
            </a:r>
            <a:r>
              <a:rPr lang="ru-RU" sz="2800" smtClean="0">
                <a:solidFill>
                  <a:srgbClr val="00539A"/>
                </a:solidFill>
              </a:rPr>
              <a:t>энергия и </a:t>
            </a:r>
            <a:r>
              <a:rPr lang="ru-RU" sz="2800">
                <a:solidFill>
                  <a:srgbClr val="00539A"/>
                </a:solidFill>
              </a:rPr>
              <a:t>ресурсы </a:t>
            </a:r>
            <a:endParaRPr lang="ru-RU" sz="2800" smtClean="0">
              <a:solidFill>
                <a:srgbClr val="00539A"/>
              </a:solidFill>
            </a:endParaRPr>
          </a:p>
          <a:p>
            <a:pPr algn="ctr"/>
            <a:r>
              <a:rPr lang="ru-RU" sz="2800" dirty="0" smtClean="0">
                <a:solidFill>
                  <a:srgbClr val="00539A"/>
                </a:solidFill>
              </a:rPr>
              <a:t>дома и/или </a:t>
            </a:r>
            <a:r>
              <a:rPr lang="ru-RU" sz="2800" dirty="0">
                <a:solidFill>
                  <a:srgbClr val="00539A"/>
                </a:solidFill>
              </a:rPr>
              <a:t>в школе.</a:t>
            </a:r>
          </a:p>
          <a:p>
            <a:pPr algn="ctr"/>
            <a:endParaRPr lang="ru-RU" sz="2800" dirty="0">
              <a:solidFill>
                <a:srgbClr val="0053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8555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5" grpId="0"/>
      <p:bldP spid="15" grpId="1"/>
      <p:bldP spid="16" grpId="0"/>
      <p:bldP spid="16" grpId="1"/>
      <p:bldP spid="12" grpId="0"/>
      <p:bldP spid="1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475656" y="4514014"/>
            <a:ext cx="6408712" cy="1244410"/>
          </a:xfrm>
          <a:prstGeom prst="roundRect">
            <a:avLst>
              <a:gd name="adj" fmla="val 21297"/>
            </a:avLst>
          </a:prstGeom>
          <a:solidFill>
            <a:schemeClr val="bg1"/>
          </a:solidFill>
          <a:ln>
            <a:noFill/>
          </a:ln>
          <a:effectLst>
            <a:outerShdw blurRad="203200" dist="88900" dir="5400000" sx="89000" sy="89000" algn="ctr" rotWithShape="0">
              <a:srgbClr val="000000">
                <a:alpha val="9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7" t="68900" r="69687" b="10100"/>
          <a:stretch/>
        </p:blipFill>
        <p:spPr>
          <a:xfrm>
            <a:off x="1827396" y="4514014"/>
            <a:ext cx="1088420" cy="12444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8" t="68900" r="55513" b="10100"/>
          <a:stretch/>
        </p:blipFill>
        <p:spPr>
          <a:xfrm>
            <a:off x="3144424" y="4514014"/>
            <a:ext cx="995528" cy="1244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8" t="68900" r="41338" b="11150"/>
          <a:stretch/>
        </p:blipFill>
        <p:spPr>
          <a:xfrm>
            <a:off x="4156031" y="4509120"/>
            <a:ext cx="1119970" cy="11821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3" t="68900" r="30313" b="10100"/>
          <a:stretch/>
        </p:blipFill>
        <p:spPr>
          <a:xfrm>
            <a:off x="5364088" y="4514013"/>
            <a:ext cx="871088" cy="12444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1" t="68900" r="15352" b="10317"/>
          <a:stretch/>
        </p:blipFill>
        <p:spPr>
          <a:xfrm>
            <a:off x="6444208" y="4527840"/>
            <a:ext cx="1057748" cy="12315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50" b="32150"/>
          <a:stretch/>
        </p:blipFill>
        <p:spPr>
          <a:xfrm>
            <a:off x="156165" y="1484784"/>
            <a:ext cx="9008496" cy="2411992"/>
          </a:xfrm>
          <a:prstGeom prst="rect">
            <a:avLst/>
          </a:prstGeom>
          <a:effectLst>
            <a:outerShdw blurRad="50800" dist="50800" dir="4200000" sx="99000" sy="99000" algn="ctr" rotWithShape="0">
              <a:srgbClr val="000000">
                <a:alpha val="38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3" b="38669"/>
          <a:stretch/>
        </p:blipFill>
        <p:spPr>
          <a:xfrm>
            <a:off x="1836457" y="980728"/>
            <a:ext cx="5491782" cy="1037454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536901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16264</TotalTime>
  <Words>183</Words>
  <Application>Microsoft Macintosh PowerPoint</Application>
  <PresentationFormat>Экран (4:3)</PresentationFormat>
  <Paragraphs>38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Титульный слайд</dc:title>
  <dc:creator>Инга</dc:creator>
  <cp:lastModifiedBy>Георгий Шустов</cp:lastModifiedBy>
  <cp:revision>353</cp:revision>
  <dcterms:created xsi:type="dcterms:W3CDTF">2016-07-26T06:17:25Z</dcterms:created>
  <dcterms:modified xsi:type="dcterms:W3CDTF">2017-04-18T15:03:57Z</dcterms:modified>
</cp:coreProperties>
</file>